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0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ru-RU" smtClean="0"/>
              <a:t>Образец заголовка</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5F924DB7-23BF-4645-81E0-021CD658CB76}" type="datetimeFigureOut">
              <a:rPr lang="ru-RU" smtClean="0"/>
              <a:t>13.09.2020</a:t>
            </a:fld>
            <a:endParaRPr lang="ru-RU"/>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ru-RU"/>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435989D6-10A8-4C34-BB36-FCACCBCA1081}" type="slidenum">
              <a:rPr lang="ru-RU" smtClean="0"/>
              <a:t>‹#›</a:t>
            </a:fld>
            <a:endParaRPr lang="ru-RU"/>
          </a:p>
        </p:txBody>
      </p:sp>
    </p:spTree>
    <p:extLst>
      <p:ext uri="{BB962C8B-B14F-4D97-AF65-F5344CB8AC3E}">
        <p14:creationId xmlns:p14="http://schemas.microsoft.com/office/powerpoint/2010/main" val="1318641974"/>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F924DB7-23BF-4645-81E0-021CD658CB76}" type="datetimeFigureOut">
              <a:rPr lang="ru-RU" smtClean="0"/>
              <a:t>13.09.2020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35989D6-10A8-4C34-BB36-FCACCBCA1081}" type="slidenum">
              <a:rPr lang="ru-RU" smtClean="0"/>
              <a:t>‹#›</a:t>
            </a:fld>
            <a:endParaRPr lang="ru-RU"/>
          </a:p>
        </p:txBody>
      </p:sp>
    </p:spTree>
    <p:extLst>
      <p:ext uri="{BB962C8B-B14F-4D97-AF65-F5344CB8AC3E}">
        <p14:creationId xmlns:p14="http://schemas.microsoft.com/office/powerpoint/2010/main" val="12193107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F924DB7-23BF-4645-81E0-021CD658CB76}" type="datetimeFigureOut">
              <a:rPr lang="ru-RU" smtClean="0"/>
              <a:t>13.09.2020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35989D6-10A8-4C34-BB36-FCACCBCA1081}" type="slidenum">
              <a:rPr lang="ru-RU" smtClean="0"/>
              <a:t>‹#›</a:t>
            </a:fld>
            <a:endParaRPr lang="ru-RU"/>
          </a:p>
        </p:txBody>
      </p:sp>
    </p:spTree>
    <p:extLst>
      <p:ext uri="{BB962C8B-B14F-4D97-AF65-F5344CB8AC3E}">
        <p14:creationId xmlns:p14="http://schemas.microsoft.com/office/powerpoint/2010/main" val="3360834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5F924DB7-23BF-4645-81E0-021CD658CB76}" type="datetimeFigureOut">
              <a:rPr lang="ru-RU" smtClean="0"/>
              <a:t>13.09.2020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435989D6-10A8-4C34-BB36-FCACCBCA1081}" type="slidenum">
              <a:rPr lang="ru-RU" smtClean="0"/>
              <a:t>‹#›</a:t>
            </a:fld>
            <a:endParaRPr lang="ru-RU"/>
          </a:p>
        </p:txBody>
      </p:sp>
    </p:spTree>
    <p:extLst>
      <p:ext uri="{BB962C8B-B14F-4D97-AF65-F5344CB8AC3E}">
        <p14:creationId xmlns:p14="http://schemas.microsoft.com/office/powerpoint/2010/main" val="23535811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ru-RU" smtClean="0"/>
              <a:t>Образец заголовка</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5F924DB7-23BF-4645-81E0-021CD658CB76}" type="datetimeFigureOut">
              <a:rPr lang="ru-RU" smtClean="0"/>
              <a:t>13.09.2020</a:t>
            </a:fld>
            <a:endParaRPr lang="ru-RU"/>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ru-RU"/>
          </a:p>
        </p:txBody>
      </p:sp>
      <p:sp>
        <p:nvSpPr>
          <p:cNvPr id="6" name="Slide Number Placeholder 5"/>
          <p:cNvSpPr>
            <a:spLocks noGrp="1"/>
          </p:cNvSpPr>
          <p:nvPr>
            <p:ph type="sldNum" sz="quarter" idx="12"/>
          </p:nvPr>
        </p:nvSpPr>
        <p:spPr>
          <a:xfrm>
            <a:off x="8604504" y="5211060"/>
            <a:ext cx="2112264" cy="228600"/>
          </a:xfrm>
        </p:spPr>
        <p:txBody>
          <a:bodyPr/>
          <a:lstStyle/>
          <a:p>
            <a:fld id="{435989D6-10A8-4C34-BB36-FCACCBCA1081}" type="slidenum">
              <a:rPr lang="ru-RU" smtClean="0"/>
              <a:t>‹#›</a:t>
            </a:fld>
            <a:endParaRPr lang="ru-RU"/>
          </a:p>
        </p:txBody>
      </p:sp>
    </p:spTree>
    <p:extLst>
      <p:ext uri="{BB962C8B-B14F-4D97-AF65-F5344CB8AC3E}">
        <p14:creationId xmlns:p14="http://schemas.microsoft.com/office/powerpoint/2010/main" val="2380181701"/>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5F924DB7-23BF-4645-81E0-021CD658CB76}" type="datetimeFigureOut">
              <a:rPr lang="ru-RU" smtClean="0"/>
              <a:t>13.09.2020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35989D6-10A8-4C34-BB36-FCACCBCA1081}" type="slidenum">
              <a:rPr lang="ru-RU" smtClean="0"/>
              <a:t>‹#›</a:t>
            </a:fld>
            <a:endParaRPr lang="ru-RU"/>
          </a:p>
        </p:txBody>
      </p:sp>
    </p:spTree>
    <p:extLst>
      <p:ext uri="{BB962C8B-B14F-4D97-AF65-F5344CB8AC3E}">
        <p14:creationId xmlns:p14="http://schemas.microsoft.com/office/powerpoint/2010/main" val="16298014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5F924DB7-23BF-4645-81E0-021CD658CB76}" type="datetimeFigureOut">
              <a:rPr lang="ru-RU" smtClean="0"/>
              <a:t>13.09.2020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435989D6-10A8-4C34-BB36-FCACCBCA1081}" type="slidenum">
              <a:rPr lang="ru-RU" smtClean="0"/>
              <a:t>‹#›</a:t>
            </a:fld>
            <a:endParaRPr lang="ru-RU"/>
          </a:p>
        </p:txBody>
      </p:sp>
    </p:spTree>
    <p:extLst>
      <p:ext uri="{BB962C8B-B14F-4D97-AF65-F5344CB8AC3E}">
        <p14:creationId xmlns:p14="http://schemas.microsoft.com/office/powerpoint/2010/main" val="31959192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5F924DB7-23BF-4645-81E0-021CD658CB76}" type="datetimeFigureOut">
              <a:rPr lang="ru-RU" smtClean="0"/>
              <a:t>13.09.2020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435989D6-10A8-4C34-BB36-FCACCBCA1081}" type="slidenum">
              <a:rPr lang="ru-RU" smtClean="0"/>
              <a:t>‹#›</a:t>
            </a:fld>
            <a:endParaRPr lang="ru-RU"/>
          </a:p>
        </p:txBody>
      </p:sp>
    </p:spTree>
    <p:extLst>
      <p:ext uri="{BB962C8B-B14F-4D97-AF65-F5344CB8AC3E}">
        <p14:creationId xmlns:p14="http://schemas.microsoft.com/office/powerpoint/2010/main" val="5296374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F924DB7-23BF-4645-81E0-021CD658CB76}" type="datetimeFigureOut">
              <a:rPr lang="ru-RU" smtClean="0"/>
              <a:t>13.09.2020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435989D6-10A8-4C34-BB36-FCACCBCA1081}" type="slidenum">
              <a:rPr lang="ru-RU" smtClean="0"/>
              <a:t>‹#›</a:t>
            </a:fld>
            <a:endParaRPr lang="ru-RU"/>
          </a:p>
        </p:txBody>
      </p:sp>
    </p:spTree>
    <p:extLst>
      <p:ext uri="{BB962C8B-B14F-4D97-AF65-F5344CB8AC3E}">
        <p14:creationId xmlns:p14="http://schemas.microsoft.com/office/powerpoint/2010/main" val="34750055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ru-RU" smtClean="0"/>
              <a:t>Образец заголовка</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8" name="Date Placeholder 7"/>
          <p:cNvSpPr>
            <a:spLocks noGrp="1"/>
          </p:cNvSpPr>
          <p:nvPr>
            <p:ph type="dt" sz="half" idx="10"/>
          </p:nvPr>
        </p:nvSpPr>
        <p:spPr/>
        <p:txBody>
          <a:bodyPr/>
          <a:lstStyle/>
          <a:p>
            <a:fld id="{5F924DB7-23BF-4645-81E0-021CD658CB76}" type="datetimeFigureOut">
              <a:rPr lang="ru-RU" smtClean="0"/>
              <a:t>13.09.2020</a:t>
            </a:fld>
            <a:endParaRPr lang="ru-RU"/>
          </a:p>
        </p:txBody>
      </p:sp>
      <p:sp>
        <p:nvSpPr>
          <p:cNvPr id="9" name="Footer Placeholder 8"/>
          <p:cNvSpPr>
            <a:spLocks noGrp="1"/>
          </p:cNvSpPr>
          <p:nvPr>
            <p:ph type="ftr" sz="quarter" idx="11"/>
          </p:nvPr>
        </p:nvSpPr>
        <p:spPr/>
        <p:txBody>
          <a:bodyPr/>
          <a:lstStyle>
            <a:lvl1pPr algn="r">
              <a:defRPr/>
            </a:lvl1pPr>
          </a:lstStyle>
          <a:p>
            <a:endParaRPr lang="ru-RU"/>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435989D6-10A8-4C34-BB36-FCACCBCA1081}" type="slidenum">
              <a:rPr lang="ru-RU" smtClean="0"/>
              <a:t>‹#›</a:t>
            </a:fld>
            <a:endParaRPr lang="ru-RU"/>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8646810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5F924DB7-23BF-4645-81E0-021CD658CB76}" type="datetimeFigureOut">
              <a:rPr lang="ru-RU" smtClean="0"/>
              <a:t>13.09.2020</a:t>
            </a:fld>
            <a:endParaRPr lang="ru-RU"/>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ru-RU"/>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435989D6-10A8-4C34-BB36-FCACCBCA1081}" type="slidenum">
              <a:rPr lang="ru-RU" smtClean="0"/>
              <a:t>‹#›</a:t>
            </a:fld>
            <a:endParaRPr lang="ru-RU"/>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3115379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5F924DB7-23BF-4645-81E0-021CD658CB76}" type="datetimeFigureOut">
              <a:rPr lang="ru-RU" smtClean="0"/>
              <a:t>13.09.2020</a:t>
            </a:fld>
            <a:endParaRPr lang="ru-RU"/>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ru-RU"/>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435989D6-10A8-4C34-BB36-FCACCBCA1081}" type="slidenum">
              <a:rPr lang="ru-RU" smtClean="0"/>
              <a:t>‹#›</a:t>
            </a:fld>
            <a:endParaRPr lang="ru-RU"/>
          </a:p>
        </p:txBody>
      </p:sp>
    </p:spTree>
    <p:extLst>
      <p:ext uri="{BB962C8B-B14F-4D97-AF65-F5344CB8AC3E}">
        <p14:creationId xmlns:p14="http://schemas.microsoft.com/office/powerpoint/2010/main" val="40947017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s://ru.wikipedia.org/wiki/%D0%9F%D0%BE%D0%B2%D0%B5%D0%B4%D0%B5%D0%BD%D1%87%D0%B5%D1%81%D0%BA%D0%B0%D1%8F_%D0%BF%D1%81%D0%B8%D1%85%D0%BE%D1%82%D0%B5%D1%80%D0%B0%D0%BF%D0%B8%D1%8F#cite_note-%D0%9A%D0%BB%D1%83%D1%81%D0%BC%D0%B0%D0%BD-16" TargetMode="External"/><Relationship Id="rId2" Type="http://schemas.openxmlformats.org/officeDocument/2006/relationships/hyperlink" Target="https://ru.wikipedia.org/wiki/%D0%9F%D0%BE%D0%B2%D0%B5%D0%B4%D0%B5%D0%BD%D1%87%D0%B5%D1%81%D0%BA%D0%B0%D1%8F_%D0%BF%D1%81%D0%B8%D1%85%D0%BE%D1%82%D0%B5%D1%80%D0%B0%D0%BF%D0%B8%D1%8F#cite_note-%D0%92%D0%B8%D1%82%D1%82%D1%85%D0%B5%D0%BD-6"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sz="4000" b="1" dirty="0" smtClean="0">
                <a:latin typeface="Times New Roman" panose="02020603050405020304" pitchFamily="18" charset="0"/>
                <a:cs typeface="Times New Roman" panose="02020603050405020304" pitchFamily="18" charset="0"/>
              </a:rPr>
              <a:t>применение поведенческой </a:t>
            </a:r>
            <a:r>
              <a:rPr lang="ru-RU" sz="4000" b="1" dirty="0" err="1" smtClean="0">
                <a:latin typeface="Times New Roman" panose="02020603050405020304" pitchFamily="18" charset="0"/>
                <a:cs typeface="Times New Roman" panose="02020603050405020304" pitchFamily="18" charset="0"/>
              </a:rPr>
              <a:t>психолотерапии</a:t>
            </a:r>
            <a:r>
              <a:rPr lang="ru-RU" sz="4000" b="1" dirty="0" smtClean="0">
                <a:latin typeface="Times New Roman" panose="02020603050405020304" pitchFamily="18" charset="0"/>
                <a:cs typeface="Times New Roman" panose="02020603050405020304" pitchFamily="18" charset="0"/>
              </a:rPr>
              <a:t> на практике</a:t>
            </a:r>
            <a:endParaRPr lang="ru-RU" sz="4000" b="1" dirty="0">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p:txBody>
          <a:bodyPr>
            <a:noAutofit/>
          </a:bodyPr>
          <a:lstStyle/>
          <a:p>
            <a:r>
              <a:rPr lang="ru-RU" sz="3200" b="1" dirty="0" smtClean="0">
                <a:latin typeface="Times New Roman" panose="02020603050405020304" pitchFamily="18" charset="0"/>
                <a:cs typeface="Times New Roman" panose="02020603050405020304" pitchFamily="18" charset="0"/>
              </a:rPr>
              <a:t>Лекция 12</a:t>
            </a:r>
            <a:endParaRPr lang="ru-RU"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350048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13898" y="239795"/>
            <a:ext cx="11532359" cy="4702826"/>
          </a:xfrm>
          <a:prstGeom prst="rect">
            <a:avLst/>
          </a:prstGeom>
        </p:spPr>
        <p:txBody>
          <a:bodyPr wrap="square">
            <a:spAutoFit/>
          </a:bodyPr>
          <a:lstStyle/>
          <a:p>
            <a:pPr algn="just">
              <a:lnSpc>
                <a:spcPct val="107000"/>
              </a:lnSpc>
              <a:spcBef>
                <a:spcPts val="600"/>
              </a:spcBef>
              <a:spcAft>
                <a:spcPts val="600"/>
              </a:spcAft>
            </a:pPr>
            <a:r>
              <a:rPr lang="ru-RU" sz="2000" dirty="0" smtClean="0">
                <a:latin typeface="Times New Roman" panose="02020603050405020304" pitchFamily="18" charset="0"/>
                <a:cs typeface="Times New Roman" panose="02020603050405020304" pitchFamily="18" charset="0"/>
              </a:rPr>
              <a:t>Не следует забывать, что поведенческая терапия не сводится лишь к устранению нежелательных паттернов поведения. С точки зрения теории бихевиоризма, любое поведение (как адаптивное, так и проблемное) всегда выполняет какую-то функцию в жизни человека. По этой причине, при исчезновении проблемного поведения в жизни человека образуется своего рода вакуум, который может оказаться заполненным новым проблемным поведением. Для того чтобы этого не произошло, составляя план поведенческой терапии, психолог предусматривает, какие формы адаптивного поведения следует выработать для замены проблемных паттернов поведения. Например, терапия фобии не будет полной, если не будет установлено, какие формы адаптивного поведения заполнят время, которое пациент посвящает </a:t>
            </a:r>
            <a:r>
              <a:rPr lang="ru-RU" sz="2000" dirty="0" err="1" smtClean="0">
                <a:latin typeface="Times New Roman" panose="02020603050405020304" pitchFamily="18" charset="0"/>
                <a:cs typeface="Times New Roman" panose="02020603050405020304" pitchFamily="18" charset="0"/>
              </a:rPr>
              <a:t>фобическим</a:t>
            </a:r>
            <a:r>
              <a:rPr lang="ru-RU" sz="2000" dirty="0" smtClean="0">
                <a:latin typeface="Times New Roman" panose="02020603050405020304" pitchFamily="18" charset="0"/>
                <a:cs typeface="Times New Roman" panose="02020603050405020304" pitchFamily="18" charset="0"/>
              </a:rPr>
              <a:t> переживаниям. План терапии должен быть составлен в позитивных терминах и указывать, что пациент должен делать, а не то, чего он делать не должен. Это правило получило в поведенческой терапии название «правило живого человека» — поскольку поведение живого человека описывается в положительных терминах (то, что он способен делать), в то время как поведение мёртвого человека может быть описано лишь в отрицательных терминах (например, мёртвый человек не может иметь вредные привычки, испытывать страх, проявлять агрессию, и т. д.).</a:t>
            </a:r>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181449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0208" y="288397"/>
            <a:ext cx="11664287" cy="4402552"/>
          </a:xfrm>
          <a:prstGeom prst="rect">
            <a:avLst/>
          </a:prstGeom>
        </p:spPr>
        <p:txBody>
          <a:bodyPr wrap="square">
            <a:spAutoFit/>
          </a:bodyPr>
          <a:lstStyle/>
          <a:p>
            <a:pPr algn="ctr">
              <a:lnSpc>
                <a:spcPct val="107000"/>
              </a:lnSpc>
              <a:spcBef>
                <a:spcPts val="360"/>
              </a:spcBef>
              <a:spcAft>
                <a:spcPts val="0"/>
              </a:spcAft>
            </a:pPr>
            <a:r>
              <a:rPr lang="ru-RU" sz="2000" b="1"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ЗАВЕРШЕНИЕ ТЕРАПИИ</a:t>
            </a:r>
          </a:p>
          <a:p>
            <a:pPr algn="just">
              <a:lnSpc>
                <a:spcPct val="107000"/>
              </a:lnSpc>
              <a:spcBef>
                <a:spcPts val="360"/>
              </a:spcBef>
              <a:spcAft>
                <a:spcPts val="0"/>
              </a:spcAft>
            </a:pPr>
            <a:r>
              <a:rPr lang="ru-RU" sz="2000" dirty="0" smtClean="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Как подчёркивает </a:t>
            </a:r>
            <a:r>
              <a:rPr lang="ru-RU" sz="2000" dirty="0" err="1" smtClean="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Джудитт</a:t>
            </a:r>
            <a:r>
              <a:rPr lang="ru-RU" sz="2000" dirty="0" smtClean="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 Бек, терапия, ориентированная на изменение поведения, не устраняет раз и навсегда проблемы клиента. Целью терапии является лишь научение тому, как справляться с трудностями по мере их появления, то есть «стать своим собственным психотерапевтом». Известный поведенческий психотерапевт </a:t>
            </a:r>
            <a:r>
              <a:rPr lang="ru-RU" sz="2000" dirty="0" err="1" smtClean="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Махони</a:t>
            </a:r>
            <a:r>
              <a:rPr lang="ru-RU" sz="2000" dirty="0" smtClean="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 (1976) считает даже, что клиент должен стать «ученым-исследователем» собственной личности и своего поведения, что поможет ему решать проблемы по мере их возникновения (в поведенческой терапии это обозначается термином само менеджмент). По этой причине на завершающем этапе терапии терапевт спрашивает клиента о том, какие приёмы и методики оказались наиболее полезными для него. Затем терапевт рекомендует применять эти приёмы самостоятельно, не только при возникновении проблемы, но и в профилактических целях. Терапевт также обучает клиента распознавать признаки возникновения или возвращения проблемы, поскольку это позволит клиенту принять заблаговременные меры для того, чтобы справиться с проблемой или, по крайней мере, уменьшить негативный эффект этой проблемы.</a:t>
            </a:r>
            <a:endParaRPr lang="ru-RU" sz="2000" dirty="0">
              <a:effectLst/>
              <a:latin typeface="Times New Roman" panose="02020603050405020304" pitchFamily="18" charset="0"/>
              <a:ea typeface="SimSu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13121256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04799" y="418599"/>
            <a:ext cx="11527809" cy="4620560"/>
          </a:xfrm>
          <a:prstGeom prst="rect">
            <a:avLst/>
          </a:prstGeom>
        </p:spPr>
        <p:txBody>
          <a:bodyPr wrap="square">
            <a:spAutoFit/>
          </a:bodyPr>
          <a:lstStyle/>
          <a:p>
            <a:pPr algn="ctr">
              <a:lnSpc>
                <a:spcPct val="107000"/>
              </a:lnSpc>
              <a:spcBef>
                <a:spcPts val="1200"/>
              </a:spcBef>
              <a:spcAft>
                <a:spcPts val="300"/>
              </a:spcAft>
            </a:pPr>
            <a:r>
              <a:rPr lang="ru-RU" sz="2000" b="1"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ПОКАЗАНИЯ</a:t>
            </a:r>
            <a:endParaRPr lang="ru-RU" sz="2000" b="1" dirty="0" smtClean="0">
              <a:effectLst/>
              <a:latin typeface="Times New Roman" panose="02020603050405020304" pitchFamily="18" charset="0"/>
              <a:ea typeface="SimSun" panose="02010600030101010101" pitchFamily="2" charset="-122"/>
              <a:cs typeface="Times New Roman" panose="02020603050405020304" pitchFamily="18" charset="0"/>
            </a:endParaRPr>
          </a:p>
          <a:p>
            <a:pPr algn="just">
              <a:lnSpc>
                <a:spcPct val="107000"/>
              </a:lnSpc>
              <a:spcBef>
                <a:spcPts val="600"/>
              </a:spcBef>
              <a:spcAft>
                <a:spcPts val="600"/>
              </a:spcAft>
            </a:pPr>
            <a:r>
              <a:rPr lang="ru-RU" sz="2000" dirty="0" smtClean="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Поведенческая психотерапия применяется при широком спектре расстройств: при психических и так называемых психосоматических расстройствах, а также при чисто соматических заболеваниях. Она особенно полезна при лечении тревожных расстройств, в частности при панических расстройствах, фобиях, навязчивости, а также лечении депрессий и других аффективных расстройств, нарушениях приёма пищи, сексуальных проблемах, шизофрении, асоциальном поведении, расстройств сна и внимания, </a:t>
            </a:r>
            <a:r>
              <a:rPr lang="ru-RU" sz="2000" dirty="0" err="1" smtClean="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гиперактивности</a:t>
            </a:r>
            <a:r>
              <a:rPr lang="ru-RU" sz="2000" dirty="0" smtClean="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 аутизме, трудностях в обучении и других нарушениях развития в детском возрасте, а также при языковых и разговорных проблемах</a:t>
            </a:r>
            <a:r>
              <a:rPr lang="ru-RU" sz="2000" baseline="30000" dirty="0" smtClean="0">
                <a:solidFill>
                  <a:srgbClr val="0B0080"/>
                </a:solidFill>
                <a:effectLst/>
                <a:latin typeface="Times New Roman" panose="02020603050405020304" pitchFamily="18" charset="0"/>
                <a:ea typeface="Times New Roman" panose="02020603050405020304" pitchFamily="18" charset="0"/>
                <a:cs typeface="Times New Roman" panose="02020603050405020304" pitchFamily="18" charset="0"/>
                <a:hlinkClick r:id="rId2"/>
              </a:rPr>
              <a:t>]</a:t>
            </a:r>
            <a:r>
              <a:rPr lang="ru-RU" sz="2000" dirty="0" smtClean="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 Очень значимо использование поведенческой психотерапии при лечении пациентов с хроническими расстройствами: основной целью терапии при этом является не излечение, а разрешение ситуации</a:t>
            </a:r>
            <a:r>
              <a:rPr lang="ru-RU" sz="2000" baseline="30000" dirty="0" smtClean="0">
                <a:solidFill>
                  <a:srgbClr val="0B0080"/>
                </a:solidFill>
                <a:effectLst/>
                <a:latin typeface="Times New Roman" panose="02020603050405020304" pitchFamily="18" charset="0"/>
                <a:ea typeface="Times New Roman" panose="02020603050405020304" pitchFamily="18" charset="0"/>
                <a:cs typeface="Times New Roman" panose="02020603050405020304" pitchFamily="18" charset="0"/>
                <a:hlinkClick r:id="rId3"/>
              </a:rPr>
              <a:t>]</a:t>
            </a:r>
            <a:r>
              <a:rPr lang="ru-RU" sz="2000" dirty="0" smtClean="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2000" dirty="0" smtClean="0">
              <a:effectLst/>
              <a:latin typeface="Times New Roman" panose="02020603050405020304" pitchFamily="18" charset="0"/>
              <a:ea typeface="SimSun" panose="02010600030101010101" pitchFamily="2" charset="-122"/>
              <a:cs typeface="Times New Roman" panose="02020603050405020304" pitchFamily="18" charset="0"/>
            </a:endParaRPr>
          </a:p>
          <a:p>
            <a:pPr algn="just">
              <a:lnSpc>
                <a:spcPct val="107000"/>
              </a:lnSpc>
              <a:spcBef>
                <a:spcPts val="600"/>
              </a:spcBef>
              <a:spcAft>
                <a:spcPts val="600"/>
              </a:spcAft>
            </a:pPr>
            <a:r>
              <a:rPr lang="ru-RU" sz="2000" dirty="0" smtClean="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Кроме того, поведенческая психотерапия может использоваться для преодоления стрессов и лечения клинических проявлений повышенного артериального давления, головных болей, астмы и некоторых желудочно-кишечных заболеваний, в частности энтеритов и хронических болей.</a:t>
            </a:r>
            <a:endParaRPr lang="ru-RU" sz="2000" dirty="0">
              <a:effectLst/>
              <a:latin typeface="Times New Roman" panose="02020603050405020304" pitchFamily="18" charset="0"/>
              <a:ea typeface="SimSu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13584275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9182" y="300251"/>
            <a:ext cx="11969087" cy="5960093"/>
          </a:xfrm>
          <a:prstGeom prst="rect">
            <a:avLst/>
          </a:prstGeom>
        </p:spPr>
        <p:txBody>
          <a:bodyPr wrap="square">
            <a:spAutoFit/>
          </a:bodyPr>
          <a:lstStyle/>
          <a:p>
            <a:pPr algn="ctr">
              <a:lnSpc>
                <a:spcPct val="107000"/>
              </a:lnSpc>
              <a:spcBef>
                <a:spcPts val="1200"/>
              </a:spcBef>
              <a:spcAft>
                <a:spcPts val="300"/>
              </a:spcAft>
            </a:pPr>
            <a:r>
              <a:rPr lang="ru-RU" sz="2000" b="1"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ОСНОВНЫЕ ПРИНЦИПЫ</a:t>
            </a:r>
            <a:endParaRPr lang="ru-RU" sz="2000" b="1" dirty="0" smtClean="0">
              <a:solidFill>
                <a:srgbClr val="54595D"/>
              </a:solidFill>
              <a:latin typeface="Times New Roman" panose="02020603050405020304" pitchFamily="18" charset="0"/>
              <a:ea typeface="Times New Roman" panose="02020603050405020304" pitchFamily="18" charset="0"/>
              <a:cs typeface="Times New Roman" panose="02020603050405020304" pitchFamily="18" charset="0"/>
            </a:endParaRPr>
          </a:p>
          <a:p>
            <a:pPr marL="285750" indent="-285750" algn="just">
              <a:lnSpc>
                <a:spcPct val="107000"/>
              </a:lnSpc>
              <a:spcBef>
                <a:spcPts val="1200"/>
              </a:spcBef>
              <a:spcAft>
                <a:spcPts val="300"/>
              </a:spcAft>
              <a:buFont typeface="Arial" panose="020B0604020202020204" pitchFamily="34" charset="0"/>
              <a:buChar char="•"/>
            </a:pPr>
            <a:r>
              <a:rPr lang="ru-RU" sz="2000" dirty="0" smtClean="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Постулатом поведенческой терапии является идея о том, что шаблоны поведения играют решающую роль в развитии психологических расстройств. Например, при депрессии социальная изоляция является не только следствием депрессии, но и фактором, который утяжеляет депрессивное состояние пациента. Предполагается, что поведение может быть изменено с помощью применения тех или иных терапевтических методов.</a:t>
            </a:r>
            <a:endParaRPr lang="ru-RU" sz="2000" dirty="0" smtClean="0">
              <a:effectLst/>
              <a:latin typeface="Times New Roman" panose="02020603050405020304" pitchFamily="18" charset="0"/>
              <a:ea typeface="SimSun" panose="02010600030101010101" pitchFamily="2" charset="-122"/>
              <a:cs typeface="Times New Roman" panose="02020603050405020304" pitchFamily="18" charset="0"/>
            </a:endParaRPr>
          </a:p>
          <a:p>
            <a:pPr marL="342900" lvl="0" indent="-342900" algn="just">
              <a:lnSpc>
                <a:spcPct val="107000"/>
              </a:lnSpc>
              <a:spcAft>
                <a:spcPts val="120"/>
              </a:spcAft>
              <a:buSzPts val="1000"/>
              <a:buFont typeface="Symbol" panose="05050102010706020507" pitchFamily="18" charset="2"/>
              <a:buChar char=""/>
              <a:tabLst>
                <a:tab pos="457200" algn="l"/>
              </a:tabLst>
            </a:pPr>
            <a:r>
              <a:rPr lang="ru-RU" sz="2000" dirty="0" smtClean="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Шаблоны поведения также могут включать в себя те или иные реакции со стороны вегетативной и эндокринной систем, при этом паттерны готовности к вегетативной реакции на стрессы у разных людей различаются.</a:t>
            </a:r>
            <a:endParaRPr lang="ru-RU" sz="2000" dirty="0" smtClean="0">
              <a:effectLst/>
              <a:latin typeface="Times New Roman" panose="02020603050405020304" pitchFamily="18" charset="0"/>
              <a:ea typeface="SimSun" panose="02010600030101010101" pitchFamily="2" charset="-122"/>
              <a:cs typeface="Times New Roman" panose="02020603050405020304" pitchFamily="18" charset="0"/>
            </a:endParaRPr>
          </a:p>
          <a:p>
            <a:pPr marL="342900" lvl="0" indent="-342900" algn="just">
              <a:lnSpc>
                <a:spcPct val="107000"/>
              </a:lnSpc>
              <a:spcAft>
                <a:spcPts val="120"/>
              </a:spcAft>
              <a:buSzPts val="1000"/>
              <a:buFont typeface="Symbol" panose="05050102010706020507" pitchFamily="18" charset="2"/>
              <a:buChar char=""/>
              <a:tabLst>
                <a:tab pos="457200" algn="l"/>
              </a:tabLst>
            </a:pPr>
            <a:r>
              <a:rPr lang="ru-RU" sz="2000" dirty="0" smtClean="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В поведенческой терапии используются лишь методы, эффективность которых была подтверждена экспериментальным путём, причём предпочтение отдаётся техникам, которые имеют однозначно позитивное влияние.</a:t>
            </a:r>
            <a:endParaRPr lang="ru-RU" sz="2000" dirty="0" smtClean="0">
              <a:effectLst/>
              <a:latin typeface="Times New Roman" panose="02020603050405020304" pitchFamily="18" charset="0"/>
              <a:ea typeface="SimSun" panose="02010600030101010101" pitchFamily="2" charset="-122"/>
              <a:cs typeface="Times New Roman" panose="02020603050405020304" pitchFamily="18" charset="0"/>
            </a:endParaRPr>
          </a:p>
          <a:p>
            <a:pPr marL="342900" lvl="0" indent="-342900" algn="just">
              <a:lnSpc>
                <a:spcPct val="107000"/>
              </a:lnSpc>
              <a:spcAft>
                <a:spcPts val="120"/>
              </a:spcAft>
              <a:buSzPts val="1000"/>
              <a:buFont typeface="Symbol" panose="05050102010706020507" pitchFamily="18" charset="2"/>
              <a:buChar char=""/>
              <a:tabLst>
                <a:tab pos="457200" algn="l"/>
              </a:tabLst>
            </a:pPr>
            <a:r>
              <a:rPr lang="ru-RU" sz="2000" dirty="0" smtClean="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Исходным пунктом терапии является проблема, которая беспокоит пациента в данный момент. Одним из основных принципов поведенческой терапии является правило «здесь и сейчас».</a:t>
            </a:r>
            <a:endParaRPr lang="ru-RU" sz="2000" dirty="0" smtClean="0">
              <a:effectLst/>
              <a:latin typeface="Times New Roman" panose="02020603050405020304" pitchFamily="18" charset="0"/>
              <a:ea typeface="SimSun" panose="02010600030101010101" pitchFamily="2" charset="-122"/>
              <a:cs typeface="Times New Roman" panose="02020603050405020304" pitchFamily="18" charset="0"/>
            </a:endParaRPr>
          </a:p>
          <a:p>
            <a:pPr marL="342900" lvl="0" indent="-342900" algn="just">
              <a:lnSpc>
                <a:spcPct val="107000"/>
              </a:lnSpc>
              <a:spcAft>
                <a:spcPts val="120"/>
              </a:spcAft>
              <a:buSzPts val="1000"/>
              <a:buFont typeface="Symbol" panose="05050102010706020507" pitchFamily="18" charset="2"/>
              <a:buChar char=""/>
              <a:tabLst>
                <a:tab pos="457200" algn="l"/>
              </a:tabLst>
            </a:pPr>
            <a:r>
              <a:rPr lang="ru-RU" sz="2000" dirty="0" smtClean="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«Принцип минимального вторжения» (</a:t>
            </a:r>
            <a:r>
              <a:rPr lang="ru-RU" sz="2000" dirty="0" err="1" smtClean="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Kafner</a:t>
            </a:r>
            <a:r>
              <a:rPr lang="ru-RU" sz="2000" dirty="0" smtClean="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 1991) постулирует, что в поведенческой терапии следует вмешиваться во внутреннюю жизнь пациента лишь в той степени, в которой это необходимо для решения его актуальных проблем.</a:t>
            </a:r>
            <a:endParaRPr lang="ru-RU" sz="2000" dirty="0" smtClean="0">
              <a:effectLst/>
              <a:latin typeface="Times New Roman" panose="02020603050405020304" pitchFamily="18" charset="0"/>
              <a:ea typeface="SimSu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5488128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91319" y="523957"/>
            <a:ext cx="11354938" cy="4069832"/>
          </a:xfrm>
          <a:prstGeom prst="rect">
            <a:avLst/>
          </a:prstGeom>
        </p:spPr>
        <p:txBody>
          <a:bodyPr wrap="square">
            <a:spAutoFit/>
          </a:bodyPr>
          <a:lstStyle/>
          <a:p>
            <a:pPr marL="342900" indent="-342900" algn="just">
              <a:lnSpc>
                <a:spcPct val="107000"/>
              </a:lnSpc>
              <a:spcAft>
                <a:spcPts val="120"/>
              </a:spcAft>
              <a:buSzPts val="1000"/>
              <a:buFont typeface="Symbol" panose="05050102010706020507" pitchFamily="18" charset="2"/>
              <a:buChar char=""/>
              <a:tabLst>
                <a:tab pos="457200" algn="l"/>
              </a:tabLst>
            </a:pPr>
            <a:r>
              <a:rPr lang="ru-RU" sz="2000" dirty="0" smtClean="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Относительность понятий «здоровье-болезнь» и «норма-отклонение». Поведенческий терапевт не навязывает клиенту свои представления о том, что является нормальным и здоровым поведением — целью терапии является выработка поведения, которое будет оптимальным и желательным для данного конкретного клиента.</a:t>
            </a:r>
            <a:endParaRPr lang="ru-RU" sz="2000" dirty="0" smtClean="0">
              <a:effectLst/>
              <a:latin typeface="Times New Roman" panose="02020603050405020304" pitchFamily="18" charset="0"/>
              <a:ea typeface="SimSun" panose="02010600030101010101" pitchFamily="2" charset="-122"/>
              <a:cs typeface="Times New Roman" panose="02020603050405020304" pitchFamily="18" charset="0"/>
            </a:endParaRPr>
          </a:p>
          <a:p>
            <a:pPr marL="342900" lvl="0" indent="-342900" algn="just">
              <a:lnSpc>
                <a:spcPct val="107000"/>
              </a:lnSpc>
              <a:spcAft>
                <a:spcPts val="120"/>
              </a:spcAft>
              <a:buSzPts val="1000"/>
              <a:buFont typeface="Symbol" panose="05050102010706020507" pitchFamily="18" charset="2"/>
              <a:buChar char=""/>
              <a:tabLst>
                <a:tab pos="457200" algn="l"/>
              </a:tabLst>
            </a:pPr>
            <a:r>
              <a:rPr lang="ru-RU" sz="2000" dirty="0" smtClean="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В поведенческой терапии обычно терапевт играет активную и директивную роль. Техника «</a:t>
            </a:r>
            <a:r>
              <a:rPr lang="ru-RU" sz="2000" dirty="0" err="1" smtClean="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выговаривания</a:t>
            </a:r>
            <a:r>
              <a:rPr lang="ru-RU" sz="2000" dirty="0" smtClean="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 своих проблем и переживаний в поведенческой терапии не приветствуется. Пациент главным образом отвечает на вопросы, которые ему задают, и выполняет упражнения, которые рекомендует терапевт. Терапевт обычно работает по заранее выработанному плану, от которого он не отступает без необходимости.</a:t>
            </a:r>
            <a:endParaRPr lang="ru-RU" sz="2000" dirty="0" smtClean="0">
              <a:effectLst/>
              <a:latin typeface="Times New Roman" panose="02020603050405020304" pitchFamily="18" charset="0"/>
              <a:ea typeface="SimSun" panose="02010600030101010101" pitchFamily="2" charset="-122"/>
              <a:cs typeface="Times New Roman" panose="02020603050405020304" pitchFamily="18" charset="0"/>
            </a:endParaRPr>
          </a:p>
          <a:p>
            <a:pPr marL="342900" lvl="0" indent="-342900" algn="just">
              <a:lnSpc>
                <a:spcPct val="107000"/>
              </a:lnSpc>
              <a:spcAft>
                <a:spcPts val="120"/>
              </a:spcAft>
              <a:buSzPts val="1000"/>
              <a:buFont typeface="Symbol" panose="05050102010706020507" pitchFamily="18" charset="2"/>
              <a:buChar char=""/>
              <a:tabLst>
                <a:tab pos="457200" algn="l"/>
              </a:tabLst>
            </a:pPr>
            <a:r>
              <a:rPr lang="ru-RU" sz="2000" dirty="0" smtClean="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Одной из особенностей поведенческой терапии является то, что в ней иногда используется помощь членов семьи пациента (с согласия пациента), например, для выполнения «домашних заданий», для помощи при самонаблюдении, для усиления мотивации, и т. д.</a:t>
            </a:r>
            <a:endParaRPr lang="ru-RU" sz="2000" dirty="0">
              <a:effectLst/>
              <a:latin typeface="Times New Roman" panose="02020603050405020304" pitchFamily="18" charset="0"/>
              <a:ea typeface="SimSu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25225489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95618" y="409872"/>
            <a:ext cx="11732526" cy="4287840"/>
          </a:xfrm>
          <a:prstGeom prst="rect">
            <a:avLst/>
          </a:prstGeom>
        </p:spPr>
        <p:txBody>
          <a:bodyPr wrap="square">
            <a:spAutoFit/>
          </a:bodyPr>
          <a:lstStyle/>
          <a:p>
            <a:pPr algn="ctr">
              <a:lnSpc>
                <a:spcPct val="107000"/>
              </a:lnSpc>
              <a:spcBef>
                <a:spcPts val="1200"/>
              </a:spcBef>
              <a:spcAft>
                <a:spcPts val="300"/>
              </a:spcAft>
            </a:pPr>
            <a:r>
              <a:rPr lang="ru-RU" sz="2000" b="1"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Схема поведенческой терапии. Оценка состояния клиента</a:t>
            </a:r>
            <a:endParaRPr lang="ru-RU" sz="2000" b="1" dirty="0" smtClean="0">
              <a:effectLst/>
              <a:latin typeface="Times New Roman" panose="02020603050405020304" pitchFamily="18" charset="0"/>
              <a:ea typeface="SimSun" panose="02010600030101010101" pitchFamily="2" charset="-122"/>
              <a:cs typeface="Times New Roman" panose="02020603050405020304" pitchFamily="18" charset="0"/>
            </a:endParaRPr>
          </a:p>
          <a:p>
            <a:pPr algn="just">
              <a:lnSpc>
                <a:spcPct val="107000"/>
              </a:lnSpc>
              <a:spcBef>
                <a:spcPts val="600"/>
              </a:spcBef>
              <a:spcAft>
                <a:spcPts val="600"/>
              </a:spcAft>
            </a:pPr>
            <a:r>
              <a:rPr lang="ru-RU" sz="2000" dirty="0" smtClean="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Эта процедура в поведенческой терапии называется «функциональным анализом» или «прикладным анализом поведения». На этом этапе в первую очередь составляется список паттернов поведения, которые имеют негативные последствия для пациента. Каждый паттерн поведения описывается по следующей схеме:</a:t>
            </a:r>
            <a:endParaRPr lang="ru-RU" sz="2000" dirty="0" smtClean="0">
              <a:effectLst/>
              <a:latin typeface="Times New Roman" panose="02020603050405020304" pitchFamily="18" charset="0"/>
              <a:ea typeface="SimSun" panose="02010600030101010101" pitchFamily="2" charset="-122"/>
              <a:cs typeface="Times New Roman" panose="02020603050405020304" pitchFamily="18" charset="0"/>
            </a:endParaRPr>
          </a:p>
          <a:p>
            <a:pPr marL="342900" lvl="0" indent="-342900" algn="just">
              <a:lnSpc>
                <a:spcPct val="107000"/>
              </a:lnSpc>
              <a:spcAft>
                <a:spcPts val="120"/>
              </a:spcAft>
              <a:buSzPts val="1000"/>
              <a:buFont typeface="Symbol" panose="05050102010706020507" pitchFamily="18" charset="2"/>
              <a:buChar char=""/>
              <a:tabLst>
                <a:tab pos="457200" algn="l"/>
              </a:tabLst>
            </a:pPr>
            <a:r>
              <a:rPr lang="ru-RU" sz="2000" dirty="0" smtClean="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Когда и как проявляется данный тип поведения?</a:t>
            </a:r>
            <a:endParaRPr lang="ru-RU" sz="2000" dirty="0" smtClean="0">
              <a:effectLst/>
              <a:latin typeface="Times New Roman" panose="02020603050405020304" pitchFamily="18" charset="0"/>
              <a:ea typeface="SimSun" panose="02010600030101010101" pitchFamily="2" charset="-122"/>
              <a:cs typeface="Times New Roman" panose="02020603050405020304" pitchFamily="18" charset="0"/>
            </a:endParaRPr>
          </a:p>
          <a:p>
            <a:pPr marL="342900" lvl="0" indent="-342900" algn="just">
              <a:lnSpc>
                <a:spcPct val="107000"/>
              </a:lnSpc>
              <a:spcAft>
                <a:spcPts val="120"/>
              </a:spcAft>
              <a:buSzPts val="1000"/>
              <a:buFont typeface="Symbol" panose="05050102010706020507" pitchFamily="18" charset="2"/>
              <a:buChar char=""/>
              <a:tabLst>
                <a:tab pos="457200" algn="l"/>
              </a:tabLst>
            </a:pPr>
            <a:r>
              <a:rPr lang="ru-RU" sz="2000" dirty="0" smtClean="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Насколько часто?</a:t>
            </a:r>
            <a:endParaRPr lang="ru-RU" sz="2000" dirty="0" smtClean="0">
              <a:effectLst/>
              <a:latin typeface="Times New Roman" panose="02020603050405020304" pitchFamily="18" charset="0"/>
              <a:ea typeface="SimSun" panose="02010600030101010101" pitchFamily="2" charset="-122"/>
              <a:cs typeface="Times New Roman" panose="02020603050405020304" pitchFamily="18" charset="0"/>
            </a:endParaRPr>
          </a:p>
          <a:p>
            <a:pPr marL="342900" lvl="0" indent="-342900" algn="just">
              <a:lnSpc>
                <a:spcPct val="107000"/>
              </a:lnSpc>
              <a:spcAft>
                <a:spcPts val="120"/>
              </a:spcAft>
              <a:buSzPts val="1000"/>
              <a:buFont typeface="Symbol" panose="05050102010706020507" pitchFamily="18" charset="2"/>
              <a:buChar char=""/>
              <a:tabLst>
                <a:tab pos="457200" algn="l"/>
              </a:tabLst>
            </a:pPr>
            <a:r>
              <a:rPr lang="ru-RU" sz="2000" dirty="0" smtClean="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Как долго он длится?</a:t>
            </a:r>
            <a:endParaRPr lang="ru-RU" sz="2000" dirty="0" smtClean="0">
              <a:effectLst/>
              <a:latin typeface="Times New Roman" panose="02020603050405020304" pitchFamily="18" charset="0"/>
              <a:ea typeface="SimSun" panose="02010600030101010101" pitchFamily="2" charset="-122"/>
              <a:cs typeface="Times New Roman" panose="02020603050405020304" pitchFamily="18" charset="0"/>
            </a:endParaRPr>
          </a:p>
          <a:p>
            <a:pPr marL="342900" lvl="0" indent="-342900" algn="just">
              <a:lnSpc>
                <a:spcPct val="107000"/>
              </a:lnSpc>
              <a:spcAft>
                <a:spcPts val="120"/>
              </a:spcAft>
              <a:buSzPts val="1000"/>
              <a:buFont typeface="Symbol" panose="05050102010706020507" pitchFamily="18" charset="2"/>
              <a:buChar char=""/>
              <a:tabLst>
                <a:tab pos="457200" algn="l"/>
              </a:tabLst>
            </a:pPr>
            <a:r>
              <a:rPr lang="ru-RU" sz="2000" dirty="0" smtClean="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Каковы его последствия в краткосрочной и в долгосрочной перспективе?</a:t>
            </a:r>
            <a:endParaRPr lang="ru-RU" sz="2000" dirty="0" smtClean="0">
              <a:effectLst/>
              <a:latin typeface="Times New Roman" panose="02020603050405020304" pitchFamily="18" charset="0"/>
              <a:ea typeface="SimSun" panose="02010600030101010101" pitchFamily="2" charset="-122"/>
              <a:cs typeface="Times New Roman" panose="02020603050405020304" pitchFamily="18" charset="0"/>
            </a:endParaRPr>
          </a:p>
          <a:p>
            <a:pPr marL="342900" lvl="0" indent="-342900" algn="just">
              <a:lnSpc>
                <a:spcPct val="107000"/>
              </a:lnSpc>
              <a:spcAft>
                <a:spcPts val="120"/>
              </a:spcAft>
              <a:buSzPts val="1000"/>
              <a:buFont typeface="Symbol" panose="05050102010706020507" pitchFamily="18" charset="2"/>
              <a:buChar char=""/>
              <a:tabLst>
                <a:tab pos="457200" algn="l"/>
              </a:tabLst>
            </a:pPr>
            <a:r>
              <a:rPr lang="ru-RU" sz="2000" dirty="0" smtClean="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При этом в поведенческой терапии принимается во внимание лишь то, что может быть наблюдаемо. Например, вместо того, чтобы говорить о страхе, который он испытывает, пациент должен рассказать о конкретных ощущениях связанных со страхом (сердцебиение, нарушения дыхания, и т. д.).</a:t>
            </a:r>
            <a:endParaRPr lang="ru-RU" sz="2000" dirty="0">
              <a:effectLst/>
              <a:latin typeface="Times New Roman" panose="02020603050405020304" pitchFamily="18" charset="0"/>
              <a:ea typeface="SimSu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30534396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36561" y="102347"/>
            <a:ext cx="11718878" cy="6481070"/>
          </a:xfrm>
          <a:prstGeom prst="rect">
            <a:avLst/>
          </a:prstGeom>
        </p:spPr>
        <p:txBody>
          <a:bodyPr wrap="square">
            <a:spAutoFit/>
          </a:bodyPr>
          <a:lstStyle/>
          <a:p>
            <a:pPr algn="just">
              <a:lnSpc>
                <a:spcPct val="107000"/>
              </a:lnSpc>
              <a:spcBef>
                <a:spcPts val="600"/>
              </a:spcBef>
              <a:spcAft>
                <a:spcPts val="600"/>
              </a:spcAft>
            </a:pPr>
            <a:r>
              <a:rPr lang="ru-RU" sz="2000" dirty="0" smtClean="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Затем выявляются ситуации и события, которые вызывают невротическую поведенческую реакцию (страх, избегание, и т. д.). С помощью самонаблюдения пациент должен ответить на вопрос: какие факторы могут увеличить или уменьшить вероятность появления желательного или нежелательного паттерна поведения? Следует также проверить, не обладает ли нежелательный паттерн поведения какой-либо «вторичной выгодой» для пациента, то есть скрытым положительным подкреплением данного поведения. Затем терапевт определяет для себя, какие сильные стороны в характере пациента могут быть использованы в терапевтическом процессе. Важно также выяснить, каковы ожидания пациента в отношении того, что может дать ему психотерапия: пациенту предлагается сформулировать свои ожидания в конкретных терминах, то есть указать, от каких </a:t>
            </a:r>
            <a:r>
              <a:rPr lang="ru-RU" sz="2000" dirty="0" err="1" smtClean="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поведеческих</a:t>
            </a:r>
            <a:r>
              <a:rPr lang="ru-RU" sz="2000" dirty="0" smtClean="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 паттернов он хотел бы избавиться, и каким формам поведения он хотел бы научиться. Необходимо проверить, являются ли эти ожидания реалистическими. Для того, чтобы получить наиболее полную картину состояния пациента, терапевт выдаёт ему вопросник, который пациент должен заполнить дома, с использованием, в случае необходимости, метода самонаблюдения. Иногда этап начальной оценки занимает несколько недель, поскольку в поведенческой терапии крайне важно получить полное и точное описание проблемы пациента.</a:t>
            </a:r>
          </a:p>
          <a:p>
            <a:pPr algn="just">
              <a:lnSpc>
                <a:spcPct val="107000"/>
              </a:lnSpc>
              <a:spcBef>
                <a:spcPts val="600"/>
              </a:spcBef>
              <a:spcAft>
                <a:spcPts val="600"/>
              </a:spcAft>
            </a:pPr>
            <a:r>
              <a:rPr lang="ru-RU" sz="2000" dirty="0" smtClean="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В поведенческой терапии данные, полученные на этапе предварительного анализа, называются «базовым уровнем» или «отправной точкой» (англ. </a:t>
            </a:r>
            <a:r>
              <a:rPr lang="ru-RU" sz="2000" i="1" dirty="0" err="1" smtClean="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baseline</a:t>
            </a:r>
            <a:r>
              <a:rPr lang="ru-RU" sz="2000" dirty="0" smtClean="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 В дальнейшем эти данные используются для оценки эффективности терапии. Кроме того, они позволяют пациенту осознать, что его состояние постепенно улучшается, что повышает мотивацию для продолжения терапии.</a:t>
            </a:r>
            <a:endParaRPr lang="ru-RU" sz="2000" dirty="0">
              <a:effectLst/>
              <a:latin typeface="Times New Roman" panose="02020603050405020304" pitchFamily="18" charset="0"/>
              <a:ea typeface="SimSu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22429775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0208" y="193476"/>
            <a:ext cx="11623343" cy="5837367"/>
          </a:xfrm>
          <a:prstGeom prst="rect">
            <a:avLst/>
          </a:prstGeom>
        </p:spPr>
        <p:txBody>
          <a:bodyPr wrap="square">
            <a:spAutoFit/>
          </a:bodyPr>
          <a:lstStyle/>
          <a:p>
            <a:pPr algn="ctr">
              <a:lnSpc>
                <a:spcPct val="107000"/>
              </a:lnSpc>
              <a:spcBef>
                <a:spcPts val="360"/>
              </a:spcBef>
              <a:spcAft>
                <a:spcPts val="0"/>
              </a:spcAft>
            </a:pPr>
            <a:r>
              <a:rPr lang="ru-RU" sz="2000" b="1"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СОСТАВЛЕНИЕ ПЛАНА ТЕРАПИИ</a:t>
            </a:r>
            <a:endParaRPr lang="ru-RU" sz="2000" dirty="0" smtClean="0">
              <a:effectLst/>
              <a:latin typeface="Times New Roman" panose="02020603050405020304" pitchFamily="18" charset="0"/>
              <a:ea typeface="SimSun" panose="02010600030101010101" pitchFamily="2" charset="-122"/>
              <a:cs typeface="Times New Roman" panose="02020603050405020304" pitchFamily="18" charset="0"/>
            </a:endParaRPr>
          </a:p>
          <a:p>
            <a:pPr algn="just">
              <a:lnSpc>
                <a:spcPct val="107000"/>
              </a:lnSpc>
              <a:spcBef>
                <a:spcPts val="600"/>
              </a:spcBef>
              <a:spcAft>
                <a:spcPts val="600"/>
              </a:spcAft>
            </a:pPr>
            <a:r>
              <a:rPr lang="ru-RU" sz="2000" dirty="0" smtClean="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В поведенческой терапии считается необходимым, чтобы в работе с пациентом терапевт придерживался определённого плана, поэтому после оценки состояния пациента терапевт и пациент составляют список проблем, которые следует решить. Однако не рекомендуется работать с несколькими проблемами одновременно. Множественные проблемы должны решаться последовательно. Не следует переходить к следующей проблеме, пока не будет достигнуто значительное улучшение в работе с предыдущей проблемой. При наличии сложной проблематики целесообразно разбить её на несколько компонентов. При необходимости терапевт составляет «лестницу проблем», то есть диаграмму, которая показывает, в каком порядке терапевт будет работать с проблемами клиента. В качестве «мишени» выбирается паттерн поведения, который следует изменить в первую очередь. При этом для выбора используются следующие критерии:</a:t>
            </a:r>
            <a:endParaRPr lang="ru-RU" sz="2000" dirty="0" smtClean="0">
              <a:effectLst/>
              <a:latin typeface="Times New Roman" panose="02020603050405020304" pitchFamily="18" charset="0"/>
              <a:ea typeface="SimSun" panose="02010600030101010101" pitchFamily="2" charset="-122"/>
              <a:cs typeface="Times New Roman" panose="02020603050405020304" pitchFamily="18" charset="0"/>
            </a:endParaRPr>
          </a:p>
          <a:p>
            <a:pPr marL="342900" lvl="0" indent="-342900" algn="just">
              <a:lnSpc>
                <a:spcPct val="107000"/>
              </a:lnSpc>
              <a:spcAft>
                <a:spcPts val="120"/>
              </a:spcAft>
              <a:buSzPts val="1000"/>
              <a:buFont typeface="Symbol" panose="05050102010706020507" pitchFamily="18" charset="2"/>
              <a:buChar char=""/>
              <a:tabLst>
                <a:tab pos="457200" algn="l"/>
              </a:tabLst>
            </a:pPr>
            <a:r>
              <a:rPr lang="ru-RU" sz="2000" dirty="0" smtClean="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Тяжесть проблемы, то есть то, насколько большой ущерб данная проблема приносит пациенту (например, препятствует его профессиональной деятельности) или представляет опасность для пациента (например, тяжёлая алкогольная зависимость);</a:t>
            </a:r>
            <a:endParaRPr lang="ru-RU" sz="2000" dirty="0" smtClean="0">
              <a:effectLst/>
              <a:latin typeface="Times New Roman" panose="02020603050405020304" pitchFamily="18" charset="0"/>
              <a:ea typeface="SimSun" panose="02010600030101010101" pitchFamily="2" charset="-122"/>
              <a:cs typeface="Times New Roman" panose="02020603050405020304" pitchFamily="18" charset="0"/>
            </a:endParaRPr>
          </a:p>
          <a:p>
            <a:pPr marL="342900" lvl="0" indent="-342900" algn="just">
              <a:lnSpc>
                <a:spcPct val="107000"/>
              </a:lnSpc>
              <a:spcAft>
                <a:spcPts val="120"/>
              </a:spcAft>
              <a:buSzPts val="1000"/>
              <a:buFont typeface="Symbol" panose="05050102010706020507" pitchFamily="18" charset="2"/>
              <a:buChar char=""/>
              <a:tabLst>
                <a:tab pos="457200" algn="l"/>
              </a:tabLst>
            </a:pPr>
            <a:r>
              <a:rPr lang="ru-RU" sz="2000" dirty="0" smtClean="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То, что вызывает наиболее неприятные ощущения (например, панические атаки);</a:t>
            </a:r>
            <a:endParaRPr lang="ru-RU" sz="2000" dirty="0" smtClean="0">
              <a:effectLst/>
              <a:latin typeface="Times New Roman" panose="02020603050405020304" pitchFamily="18" charset="0"/>
              <a:ea typeface="SimSun" panose="02010600030101010101" pitchFamily="2" charset="-122"/>
              <a:cs typeface="Times New Roman" panose="02020603050405020304" pitchFamily="18" charset="0"/>
            </a:endParaRPr>
          </a:p>
          <a:p>
            <a:pPr marL="342900" lvl="0" indent="-342900" algn="just">
              <a:lnSpc>
                <a:spcPct val="107000"/>
              </a:lnSpc>
              <a:spcAft>
                <a:spcPts val="120"/>
              </a:spcAft>
              <a:buSzPts val="1000"/>
              <a:buFont typeface="Symbol" panose="05050102010706020507" pitchFamily="18" charset="2"/>
              <a:buChar char=""/>
              <a:tabLst>
                <a:tab pos="457200" algn="l"/>
              </a:tabLst>
            </a:pPr>
            <a:r>
              <a:rPr lang="ru-RU" sz="2000" dirty="0" smtClean="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«Центральность» проблемы. Этот критерий учитывает, насколько решение данной проблемы поможет решению прочих проблем пациента.</a:t>
            </a:r>
            <a:endParaRPr lang="ru-RU" sz="2000" dirty="0" smtClean="0">
              <a:effectLst/>
              <a:latin typeface="Times New Roman" panose="02020603050405020304" pitchFamily="18" charset="0"/>
              <a:ea typeface="SimSu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41623332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7422" y="272956"/>
            <a:ext cx="11764370" cy="6022483"/>
          </a:xfrm>
          <a:prstGeom prst="rect">
            <a:avLst/>
          </a:prstGeom>
        </p:spPr>
        <p:txBody>
          <a:bodyPr wrap="square">
            <a:spAutoFit/>
          </a:bodyPr>
          <a:lstStyle/>
          <a:p>
            <a:pPr algn="just">
              <a:lnSpc>
                <a:spcPct val="107000"/>
              </a:lnSpc>
              <a:spcBef>
                <a:spcPts val="600"/>
              </a:spcBef>
              <a:spcAft>
                <a:spcPts val="600"/>
              </a:spcAft>
            </a:pPr>
            <a:r>
              <a:rPr lang="ru-RU" dirty="0" smtClean="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В случае недостаточной мотивации пациента или неверия в свои силы терапевтическую работу можно начать не с самых важных проблем, а с легкодостижимых целей, то есть с тех паттернов поведения, которые проще всего изменить, или которые пациент хочет изменить в первую очередь. Переход к более сложным задачам производится лишь после того, как решены более простые задачи. В ходе терапии психотерапевт постоянно проверяет эффективность используемых методов. Если изначально выбранные техники оказались нерезультативными, терапевту следует изменить стратегию терапии и использовать иные методики.</a:t>
            </a:r>
            <a:endParaRPr lang="ru-RU" dirty="0" smtClean="0">
              <a:effectLst/>
              <a:latin typeface="Times New Roman" panose="02020603050405020304" pitchFamily="18" charset="0"/>
              <a:ea typeface="SimSun" panose="02010600030101010101" pitchFamily="2" charset="-122"/>
              <a:cs typeface="Times New Roman" panose="02020603050405020304" pitchFamily="18" charset="0"/>
            </a:endParaRPr>
          </a:p>
          <a:p>
            <a:pPr algn="just">
              <a:lnSpc>
                <a:spcPct val="107000"/>
              </a:lnSpc>
              <a:spcBef>
                <a:spcPts val="600"/>
              </a:spcBef>
              <a:spcAft>
                <a:spcPts val="600"/>
              </a:spcAft>
            </a:pPr>
            <a:r>
              <a:rPr lang="ru-RU" dirty="0" smtClean="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Приоритет в выборе цели всегда согласуется с пациентом. Иногда терапевтические приоритеты могут быть пересмотрены в ходе терапии.</a:t>
            </a:r>
            <a:endParaRPr lang="ru-RU" dirty="0" smtClean="0">
              <a:effectLst/>
              <a:latin typeface="Times New Roman" panose="02020603050405020304" pitchFamily="18" charset="0"/>
              <a:ea typeface="SimSun" panose="02010600030101010101" pitchFamily="2" charset="-122"/>
              <a:cs typeface="Times New Roman" panose="02020603050405020304" pitchFamily="18" charset="0"/>
            </a:endParaRPr>
          </a:p>
          <a:p>
            <a:pPr algn="just">
              <a:lnSpc>
                <a:spcPct val="107000"/>
              </a:lnSpc>
              <a:spcBef>
                <a:spcPts val="600"/>
              </a:spcBef>
              <a:spcAft>
                <a:spcPts val="600"/>
              </a:spcAft>
            </a:pPr>
            <a:r>
              <a:rPr lang="ru-RU" dirty="0" smtClean="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Теоретики поведенческой терапии считают, что чем конкретнее будут сформулированы цели терапии, тем эффективнее окажется работа терапевта. На этом этапе следует также выяснить, насколько велика мотивация пациента для изменения того или иного типа поведения. </a:t>
            </a:r>
          </a:p>
          <a:p>
            <a:pPr algn="just">
              <a:lnSpc>
                <a:spcPct val="107000"/>
              </a:lnSpc>
              <a:spcBef>
                <a:spcPts val="600"/>
              </a:spcBef>
              <a:spcAft>
                <a:spcPts val="600"/>
              </a:spcAft>
            </a:pPr>
            <a:r>
              <a:rPr lang="ru-RU" dirty="0" smtClean="0">
                <a:latin typeface="Times New Roman" panose="02020603050405020304" pitchFamily="18" charset="0"/>
                <a:cs typeface="Times New Roman" panose="02020603050405020304" pitchFamily="18" charset="0"/>
              </a:rPr>
              <a:t>В </a:t>
            </a:r>
            <a:r>
              <a:rPr lang="ru-RU" dirty="0">
                <a:latin typeface="Times New Roman" panose="02020603050405020304" pitchFamily="18" charset="0"/>
                <a:cs typeface="Times New Roman" panose="02020603050405020304" pitchFamily="18" charset="0"/>
              </a:rPr>
              <a:t>поведенческой терапии крайне важным фактором успеха является то, насколько хорошо пациент понимает смысл приёмов, которые применяет терапевт. По этой причине обычно в самом начале терапии пациенту подробно объясняются основные принципы этого подхода, а также разъясняется цель каждого конкретного метода. Затем с помощью вопросов терапевт проверяет, насколько хорошо пациент понял его объяснения, и при необходимости отвечает на вопросы. Это не только помогает пациенту правильно выполнять упражнения, которые рекомендует терапевт, но и увеличивают мотивацию пациента ежедневно выполнять эти упражнения.</a:t>
            </a:r>
          </a:p>
          <a:p>
            <a:pPr algn="just">
              <a:lnSpc>
                <a:spcPct val="107000"/>
              </a:lnSpc>
              <a:spcBef>
                <a:spcPts val="600"/>
              </a:spcBef>
              <a:spcAft>
                <a:spcPts val="600"/>
              </a:spcAft>
            </a:pPr>
            <a:endParaRPr lang="ru-RU" dirty="0">
              <a:effectLst/>
              <a:latin typeface="Times New Roman" panose="02020603050405020304" pitchFamily="18" charset="0"/>
              <a:ea typeface="SimSu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37443413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86603" y="259306"/>
            <a:ext cx="11627893" cy="4864217"/>
          </a:xfrm>
          <a:prstGeom prst="rect">
            <a:avLst/>
          </a:prstGeom>
        </p:spPr>
        <p:txBody>
          <a:bodyPr wrap="square">
            <a:spAutoFit/>
          </a:bodyPr>
          <a:lstStyle/>
          <a:p>
            <a:pPr>
              <a:lnSpc>
                <a:spcPct val="107000"/>
              </a:lnSpc>
              <a:spcBef>
                <a:spcPts val="600"/>
              </a:spcBef>
              <a:spcAft>
                <a:spcPts val="600"/>
              </a:spcAft>
            </a:pPr>
            <a:r>
              <a:rPr lang="ru-RU" sz="2000" dirty="0" smtClean="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В поведенческой терапии широко распространено использование метода самонаблюдения и применение «домашних заданий», которые пациент должен выполнять ежедневно, или даже, при необходимости, несколько раз в день. Для самонаблюдения используются те же вопросы, которые были заданы пациенту на этапе предварительной оценки:</a:t>
            </a:r>
          </a:p>
          <a:p>
            <a:pPr marL="285750" indent="-285750">
              <a:lnSpc>
                <a:spcPct val="107000"/>
              </a:lnSpc>
              <a:spcBef>
                <a:spcPts val="600"/>
              </a:spcBef>
              <a:spcAft>
                <a:spcPts val="600"/>
              </a:spcAft>
              <a:buFont typeface="Arial" panose="020B0604020202020204" pitchFamily="34" charset="0"/>
              <a:buChar char="•"/>
            </a:pPr>
            <a:r>
              <a:rPr lang="ru-RU" sz="2000" dirty="0" smtClean="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Когда и как проявляется данный тип поведения?</a:t>
            </a:r>
            <a:endParaRPr lang="ru-RU" sz="2000" dirty="0" smtClean="0">
              <a:effectLst/>
              <a:latin typeface="Times New Roman" panose="02020603050405020304" pitchFamily="18" charset="0"/>
              <a:ea typeface="SimSun" panose="02010600030101010101" pitchFamily="2" charset="-122"/>
              <a:cs typeface="Times New Roman" panose="02020603050405020304" pitchFamily="18" charset="0"/>
            </a:endParaRPr>
          </a:p>
          <a:p>
            <a:pPr marL="342900" lvl="0" indent="-342900">
              <a:lnSpc>
                <a:spcPct val="107000"/>
              </a:lnSpc>
              <a:spcAft>
                <a:spcPts val="120"/>
              </a:spcAft>
              <a:buSzPts val="1000"/>
              <a:buFont typeface="Symbol" panose="05050102010706020507" pitchFamily="18" charset="2"/>
              <a:buChar char=""/>
              <a:tabLst>
                <a:tab pos="457200" algn="l"/>
              </a:tabLst>
            </a:pPr>
            <a:r>
              <a:rPr lang="ru-RU" sz="2000" dirty="0" smtClean="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Насколько часто?</a:t>
            </a:r>
            <a:endParaRPr lang="ru-RU" sz="2000" dirty="0" smtClean="0">
              <a:effectLst/>
              <a:latin typeface="Times New Roman" panose="02020603050405020304" pitchFamily="18" charset="0"/>
              <a:ea typeface="SimSun" panose="02010600030101010101" pitchFamily="2" charset="-122"/>
              <a:cs typeface="Times New Roman" panose="02020603050405020304" pitchFamily="18" charset="0"/>
            </a:endParaRPr>
          </a:p>
          <a:p>
            <a:pPr marL="342900" lvl="0" indent="-342900">
              <a:lnSpc>
                <a:spcPct val="107000"/>
              </a:lnSpc>
              <a:spcAft>
                <a:spcPts val="120"/>
              </a:spcAft>
              <a:buSzPts val="1000"/>
              <a:buFont typeface="Symbol" panose="05050102010706020507" pitchFamily="18" charset="2"/>
              <a:buChar char=""/>
              <a:tabLst>
                <a:tab pos="457200" algn="l"/>
              </a:tabLst>
            </a:pPr>
            <a:r>
              <a:rPr lang="ru-RU" sz="2000" dirty="0" smtClean="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Как долго он длится?</a:t>
            </a:r>
            <a:endParaRPr lang="ru-RU" sz="2000" dirty="0" smtClean="0">
              <a:effectLst/>
              <a:latin typeface="Times New Roman" panose="02020603050405020304" pitchFamily="18" charset="0"/>
              <a:ea typeface="SimSun" panose="02010600030101010101" pitchFamily="2" charset="-122"/>
              <a:cs typeface="Times New Roman" panose="02020603050405020304" pitchFamily="18" charset="0"/>
            </a:endParaRPr>
          </a:p>
          <a:p>
            <a:pPr marL="342900" lvl="0" indent="-342900">
              <a:lnSpc>
                <a:spcPct val="107000"/>
              </a:lnSpc>
              <a:spcAft>
                <a:spcPts val="120"/>
              </a:spcAft>
              <a:buSzPts val="1000"/>
              <a:buFont typeface="Symbol" panose="05050102010706020507" pitchFamily="18" charset="2"/>
              <a:buChar char=""/>
              <a:tabLst>
                <a:tab pos="457200" algn="l"/>
              </a:tabLst>
            </a:pPr>
            <a:r>
              <a:rPr lang="ru-RU" sz="2000" dirty="0" smtClean="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Что является «пусковым механизмом» и подкрепляющими факторами данного паттерна поведения?</a:t>
            </a:r>
            <a:endParaRPr lang="ru-RU" sz="2000" dirty="0" smtClean="0">
              <a:effectLst/>
              <a:latin typeface="Times New Roman" panose="02020603050405020304" pitchFamily="18" charset="0"/>
              <a:ea typeface="SimSun" panose="02010600030101010101" pitchFamily="2" charset="-122"/>
              <a:cs typeface="Times New Roman" panose="02020603050405020304" pitchFamily="18" charset="0"/>
            </a:endParaRPr>
          </a:p>
          <a:p>
            <a:pPr marL="342900" lvl="0" indent="-342900">
              <a:lnSpc>
                <a:spcPct val="107000"/>
              </a:lnSpc>
              <a:spcAft>
                <a:spcPts val="120"/>
              </a:spcAft>
              <a:buSzPts val="1000"/>
              <a:buFont typeface="Symbol" panose="05050102010706020507" pitchFamily="18" charset="2"/>
              <a:buChar char=""/>
              <a:tabLst>
                <a:tab pos="457200" algn="l"/>
              </a:tabLst>
            </a:pPr>
            <a:r>
              <a:rPr lang="ru-RU" sz="2000" dirty="0" smtClean="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Каковы его последствия в краткосрочной и в долгосрочной перспективе?.</a:t>
            </a:r>
            <a:endParaRPr lang="ru-RU" sz="2000" dirty="0" smtClean="0">
              <a:effectLst/>
              <a:latin typeface="Times New Roman" panose="02020603050405020304" pitchFamily="18" charset="0"/>
              <a:ea typeface="SimSun" panose="02010600030101010101" pitchFamily="2" charset="-122"/>
              <a:cs typeface="Times New Roman" panose="02020603050405020304" pitchFamily="18" charset="0"/>
            </a:endParaRPr>
          </a:p>
          <a:p>
            <a:pPr algn="just">
              <a:lnSpc>
                <a:spcPct val="107000"/>
              </a:lnSpc>
              <a:spcBef>
                <a:spcPts val="600"/>
              </a:spcBef>
              <a:spcAft>
                <a:spcPts val="600"/>
              </a:spcAft>
            </a:pPr>
            <a:r>
              <a:rPr lang="ru-RU" sz="2000" dirty="0" smtClean="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Давая пациенту «домашнее задание», терапевт обязательно должен проверить, правильно ли пациент понял, что он должен делать, и имеет ли пациент желание и возможность ежедневно выполнять это задание.</a:t>
            </a:r>
            <a:r>
              <a:rPr lang="ru-RU" sz="2000" dirty="0">
                <a:latin typeface="Times New Roman" panose="02020603050405020304" pitchFamily="18" charset="0"/>
                <a:cs typeface="Times New Roman" panose="02020603050405020304" pitchFamily="18" charset="0"/>
              </a:rPr>
              <a:t> </a:t>
            </a:r>
            <a:endParaRPr lang="ru-RU" sz="2000" dirty="0" smtClean="0">
              <a:latin typeface="Times New Roman" panose="02020603050405020304" pitchFamily="18" charset="0"/>
              <a:cs typeface="Times New Roman" panose="02020603050405020304" pitchFamily="18" charset="0"/>
            </a:endParaRPr>
          </a:p>
          <a:p>
            <a:pPr>
              <a:lnSpc>
                <a:spcPct val="107000"/>
              </a:lnSpc>
              <a:spcBef>
                <a:spcPts val="600"/>
              </a:spcBef>
              <a:spcAft>
                <a:spcPts val="600"/>
              </a:spcAft>
            </a:pPr>
            <a:endParaRPr lang="ru-RU" sz="2000" dirty="0">
              <a:effectLst/>
              <a:latin typeface="Times New Roman" panose="02020603050405020304" pitchFamily="18" charset="0"/>
              <a:ea typeface="SimSu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25937135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TM03457510[[fn=Савон]]</Template>
  <TotalTime>33</TotalTime>
  <Words>864</Words>
  <Application>Microsoft Office PowerPoint</Application>
  <PresentationFormat>Широкоэкранный</PresentationFormat>
  <Paragraphs>42</Paragraphs>
  <Slides>11</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11</vt:i4>
      </vt:variant>
    </vt:vector>
  </HeadingPairs>
  <TitlesOfParts>
    <vt:vector size="18" baseType="lpstr">
      <vt:lpstr>SimSun</vt:lpstr>
      <vt:lpstr>Arial</vt:lpstr>
      <vt:lpstr>Century Gothic</vt:lpstr>
      <vt:lpstr>Garamond</vt:lpstr>
      <vt:lpstr>Symbol</vt:lpstr>
      <vt:lpstr>Times New Roman</vt:lpstr>
      <vt:lpstr>Savon</vt:lpstr>
      <vt:lpstr>применение поведенческой психолотерапии на практике</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применение поведенческой психолотерапии на практике</dc:title>
  <dc:creator>usewr</dc:creator>
  <cp:lastModifiedBy>usewr</cp:lastModifiedBy>
  <cp:revision>7</cp:revision>
  <dcterms:created xsi:type="dcterms:W3CDTF">2020-09-13T03:46:37Z</dcterms:created>
  <dcterms:modified xsi:type="dcterms:W3CDTF">2020-09-13T04:19:49Z</dcterms:modified>
</cp:coreProperties>
</file>